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8" r:id="rId3"/>
    <p:sldId id="354" r:id="rId4"/>
    <p:sldId id="261" r:id="rId5"/>
    <p:sldId id="263" r:id="rId6"/>
    <p:sldId id="265" r:id="rId7"/>
    <p:sldId id="267" r:id="rId8"/>
    <p:sldId id="304" r:id="rId9"/>
    <p:sldId id="270" r:id="rId10"/>
    <p:sldId id="272" r:id="rId11"/>
    <p:sldId id="295" r:id="rId12"/>
    <p:sldId id="362" r:id="rId13"/>
    <p:sldId id="281" r:id="rId14"/>
    <p:sldId id="346" r:id="rId15"/>
    <p:sldId id="323" r:id="rId16"/>
    <p:sldId id="274" r:id="rId17"/>
    <p:sldId id="276" r:id="rId18"/>
    <p:sldId id="278" r:id="rId19"/>
    <p:sldId id="282" r:id="rId20"/>
    <p:sldId id="284" r:id="rId21"/>
    <p:sldId id="288" r:id="rId22"/>
    <p:sldId id="287" r:id="rId23"/>
    <p:sldId id="286" r:id="rId24"/>
    <p:sldId id="370" r:id="rId25"/>
    <p:sldId id="280" r:id="rId26"/>
    <p:sldId id="293" r:id="rId27"/>
    <p:sldId id="305" r:id="rId28"/>
    <p:sldId id="334" r:id="rId29"/>
    <p:sldId id="35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C5368-758E-42FF-A687-7108C82CB490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BF405-17C3-4B38-BF81-BDE2BBBCF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0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11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1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29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70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91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2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08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36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8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4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0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89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3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BF405-17C3-4B38-BF81-BDE2BBBCF3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10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00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6E86-5F65-4731-833D-7ECD1AD2CE4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0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8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6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3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1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9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8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7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4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1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8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ws6SEOdyQA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5nVtpd3xuD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leuWkd8uX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1nSXGKO39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20689"/>
            <a:ext cx="7175351" cy="2592288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Классификация химических реакций в неорганической и органической химии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392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95536" y="1678692"/>
            <a:ext cx="8429684" cy="2000264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числу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составу реагирующих и образующихся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веществ:</a:t>
            </a:r>
          </a:p>
          <a:p>
            <a:pPr lvl="0" algn="l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Реакции, идущие с изменением состава вещества</a:t>
            </a:r>
          </a:p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 обмена –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такие реакции, при которых два сложных вещества обмениваются своими составными частями.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https://youtu.be/ws6SEOdyQA8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714348" y="3786190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OH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Cu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(OH)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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 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900" b="0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714348" y="4572008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NaOH + HNO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Na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39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Подзаголовок 10"/>
          <p:cNvSpPr txBox="1">
            <a:spLocks/>
          </p:cNvSpPr>
          <p:nvPr/>
        </p:nvSpPr>
        <p:spPr>
          <a:xfrm>
            <a:off x="714348" y="5429264"/>
            <a:ext cx="10787138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2NH</a:t>
            </a:r>
            <a:r>
              <a:rPr kumimoji="0" lang="en-US" sz="3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4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Cl + Ca(OH)</a:t>
            </a:r>
            <a:r>
              <a:rPr kumimoji="0" lang="en-US" sz="3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2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 = CaCl</a:t>
            </a:r>
            <a:r>
              <a:rPr kumimoji="0" lang="en-US" sz="3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2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 + 2NH</a:t>
            </a:r>
            <a:r>
              <a:rPr kumimoji="0" lang="en-US" sz="3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3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 + 2H</a:t>
            </a:r>
            <a:r>
              <a:rPr kumimoji="0" lang="en-US" sz="3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2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O</a:t>
            </a:r>
            <a:endParaRPr kumimoji="0" lang="ru-RU" sz="34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4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  <p:bldP spid="12" grpId="0" build="allAtOnce"/>
      <p:bldP spid="1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4824"/>
            <a:ext cx="9144000" cy="700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51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36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изменению степеней окисления химических элементов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008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95536" y="1827131"/>
            <a:ext cx="8429684" cy="2143140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изменению степеней окисления химических элементов: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Окислительно-восстановительные реакции –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реакции, идущие с изменением степеней окисления элементов (все реакции замещения, а также реакции соединения и разложения, в которых участвует хотя бы одно простое вещество).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714348" y="3786190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9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9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Cu↓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900" b="0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714348" y="4572008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Zn + 2HCl = ZnCl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endParaRPr lang="ru-RU" sz="39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Подзаголовок 10"/>
          <p:cNvSpPr txBox="1">
            <a:spLocks/>
          </p:cNvSpPr>
          <p:nvPr/>
        </p:nvSpPr>
        <p:spPr>
          <a:xfrm>
            <a:off x="714348" y="5429264"/>
            <a:ext cx="10787138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Mg + H</a:t>
            </a:r>
            <a:r>
              <a:rPr kumimoji="0" lang="en-US" sz="3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</a:t>
            </a:r>
            <a:r>
              <a:rPr kumimoji="0" lang="en-US" sz="3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MgSO</a:t>
            </a:r>
            <a:r>
              <a:rPr kumimoji="0" lang="en-US" sz="3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H</a:t>
            </a:r>
            <a:r>
              <a:rPr kumimoji="0" lang="en-US" sz="3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endParaRPr kumimoji="0" lang="ru-RU" sz="34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3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  <p:bldP spid="12" grpId="0" build="allAtOnce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0"/>
            <a:ext cx="6512511" cy="213285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66"/>
                </a:solidFill>
              </a:rPr>
              <a:t>По </a:t>
            </a:r>
            <a:r>
              <a:rPr lang="ru-RU" dirty="0" smtClean="0">
                <a:solidFill>
                  <a:srgbClr val="FF0066"/>
                </a:solidFill>
              </a:rPr>
              <a:t>признаку изменения степени окисления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84213" y="2132856"/>
            <a:ext cx="7848871" cy="4309914"/>
          </a:xfrm>
        </p:spPr>
        <p:txBody>
          <a:bodyPr/>
          <a:lstStyle/>
          <a:p>
            <a:pPr eaLnBrk="1" hangingPunct="1"/>
            <a:endParaRPr lang="ru-RU" altLang="ru-RU" sz="1800" dirty="0" smtClean="0">
              <a:solidFill>
                <a:srgbClr val="3399FF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77420D"/>
                </a:solidFill>
              </a:rPr>
              <a:t>2) </a:t>
            </a:r>
            <a:r>
              <a:rPr lang="ru-RU" altLang="ru-RU" sz="2800" b="1" dirty="0" smtClean="0">
                <a:solidFill>
                  <a:srgbClr val="77420D"/>
                </a:solidFill>
              </a:rPr>
              <a:t>протекают без изменения степени окисления элементов</a:t>
            </a:r>
          </a:p>
          <a:p>
            <a:pPr eaLnBrk="1" hangingPunct="1">
              <a:buFont typeface="Arial" charset="0"/>
              <a:buNone/>
            </a:pPr>
            <a:endParaRPr lang="ru-RU" altLang="ru-RU" dirty="0" smtClean="0">
              <a:solidFill>
                <a:srgbClr val="77420D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altLang="ru-RU" dirty="0" smtClean="0">
              <a:solidFill>
                <a:srgbClr val="77420D"/>
              </a:solidFill>
            </a:endParaRPr>
          </a:p>
          <a:p>
            <a:pPr eaLnBrk="1" hangingPunct="1"/>
            <a:endParaRPr lang="ru-RU" altLang="ru-RU" dirty="0" smtClean="0">
              <a:solidFill>
                <a:srgbClr val="3399FF"/>
              </a:solidFill>
            </a:endParaRPr>
          </a:p>
        </p:txBody>
      </p:sp>
      <p:graphicFrame>
        <p:nvGraphicFramePr>
          <p:cNvPr id="4098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941498"/>
              </p:ext>
            </p:extLst>
          </p:nvPr>
        </p:nvGraphicFramePr>
        <p:xfrm>
          <a:off x="179512" y="3645024"/>
          <a:ext cx="5976664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Формула" r:id="rId4" imgW="1765080" imgH="317160" progId="Equation.3">
                  <p:embed/>
                </p:oleObj>
              </mc:Choice>
              <mc:Fallback>
                <p:oleObj name="Формула" r:id="rId4" imgW="17650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645024"/>
                        <a:ext cx="5976664" cy="1080120"/>
                      </a:xfrm>
                      <a:prstGeom prst="rect">
                        <a:avLst/>
                      </a:prstGeom>
                      <a:solidFill>
                        <a:srgbClr val="DAB8B8">
                          <a:alpha val="27058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3" name="Picture 4" descr="15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4941888"/>
            <a:ext cx="2017712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67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тьяна\Desktop\ХИМИЯ_11\ЕГЭ-2014\KMn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8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1357322"/>
          </a:xfrm>
        </p:spPr>
        <p:txBody>
          <a:bodyPr>
            <a:normAutofit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использованию катализатора: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Некаталитические реакции –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реакции, идущие без участия катализатора: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714348" y="3643314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Hg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Hg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9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Подзаголовок 10"/>
          <p:cNvSpPr txBox="1">
            <a:spLocks/>
          </p:cNvSpPr>
          <p:nvPr/>
        </p:nvSpPr>
        <p:spPr>
          <a:xfrm>
            <a:off x="2143108" y="3571876"/>
            <a:ext cx="428628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endParaRPr kumimoji="0" lang="ru-RU" sz="39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1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1357322"/>
          </a:xfrm>
        </p:spPr>
        <p:txBody>
          <a:bodyPr>
            <a:normAutofit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использованию катализатора: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Каталитические реакции –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реакции, идущие с участием катализатора: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714348" y="3643314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 </a:t>
            </a: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endParaRPr kumimoji="0" lang="ru-RU" sz="3900" b="0" i="0" u="none" strike="noStrike" kern="1200" cap="none" spc="0" normalizeH="0" baseline="-2500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Подзаголовок 10"/>
          <p:cNvSpPr txBox="1">
            <a:spLocks/>
          </p:cNvSpPr>
          <p:nvPr/>
        </p:nvSpPr>
        <p:spPr>
          <a:xfrm>
            <a:off x="1928794" y="3571876"/>
            <a:ext cx="1000132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kumimoji="0" lang="en-US" sz="3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MnO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ru-RU" sz="3900" b="0" i="0" u="none" strike="noStrike" kern="1200" cap="none" spc="0" normalizeH="0" baseline="-250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1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63674" y="1764043"/>
            <a:ext cx="8429684" cy="1357322"/>
          </a:xfrm>
        </p:spPr>
        <p:txBody>
          <a:bodyPr>
            <a:normAutofit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направлению: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Необратимые реакции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протекают в данных условиях только в одном направлении: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428596" y="2857496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(ClO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2HClO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+ BaSO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10"/>
          <p:cNvSpPr txBox="1">
            <a:spLocks/>
          </p:cNvSpPr>
          <p:nvPr/>
        </p:nvSpPr>
        <p:spPr>
          <a:xfrm>
            <a:off x="428596" y="4000504"/>
            <a:ext cx="84296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братимые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реакции 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данных условиях</a:t>
            </a:r>
            <a:r>
              <a:rPr kumimoji="0" lang="ru-RU" sz="240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протекают одновременно в двух направлениях: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857760"/>
            <a:ext cx="3855543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+ N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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2NH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9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10"/>
          <p:cNvSpPr txBox="1">
            <a:spLocks/>
          </p:cNvSpPr>
          <p:nvPr/>
        </p:nvSpPr>
        <p:spPr>
          <a:xfrm>
            <a:off x="428596" y="5500702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pt-BR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</a:t>
            </a:r>
            <a:r>
              <a:rPr lang="pt-BR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2NO</a:t>
            </a:r>
            <a:r>
              <a:rPr lang="pt-BR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9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8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8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  <p:bldP spid="8" grpId="0" build="p"/>
      <p:bldP spid="12" grpId="0"/>
      <p:bldP spid="1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1357322"/>
          </a:xfrm>
        </p:spPr>
        <p:txBody>
          <a:bodyPr>
            <a:normAutofit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механизму: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Радикальные реакции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идут между образующимися в ходе реакции радикалами и молекулами: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428596" y="2857496"/>
            <a:ext cx="914406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+ Cl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CH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Cl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10"/>
          <p:cNvSpPr txBox="1">
            <a:spLocks/>
          </p:cNvSpPr>
          <p:nvPr/>
        </p:nvSpPr>
        <p:spPr>
          <a:xfrm>
            <a:off x="428596" y="4000504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+ HNO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CH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  <p:bldP spid="1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1571636"/>
          </a:xfrm>
        </p:spPr>
        <p:txBody>
          <a:bodyPr>
            <a:normAutofit/>
          </a:bodyPr>
          <a:lstStyle/>
          <a:p>
            <a:pPr lvl="0" algn="just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процессы, в результате которых из одних веществ образуются другие, отличающиеся от них по составу и (или) строению.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1571604" y="164305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857488" y="642918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Химические реакции - </a:t>
            </a:r>
          </a:p>
        </p:txBody>
      </p:sp>
      <p:pic>
        <p:nvPicPr>
          <p:cNvPr id="14338" name="Picture 2" descr="Картинка 10 из 33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57562"/>
            <a:ext cx="3536181" cy="2828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4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2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1357322"/>
          </a:xfrm>
        </p:spPr>
        <p:txBody>
          <a:bodyPr>
            <a:normAutofit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механизму: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Ионные реакции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идут между уже имеющимися или образующимися в ходе реакции ионами: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428596" y="2857496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HBr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6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00002" y="1745780"/>
            <a:ext cx="8429684" cy="1357322"/>
          </a:xfrm>
        </p:spPr>
        <p:txBody>
          <a:bodyPr>
            <a:normAutofit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тепловому эффекту: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Эндотермические реакции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протекают с поглощением энергии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428596" y="2857496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aseline="-25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+ O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2NO – Q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кДж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10"/>
          <p:cNvSpPr txBox="1">
            <a:spLocks/>
          </p:cNvSpPr>
          <p:nvPr/>
        </p:nvSpPr>
        <p:spPr>
          <a:xfrm>
            <a:off x="500034" y="3969212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HgO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2Hg↓ + O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Q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 кДж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6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  <p:bldP spid="8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1357322"/>
          </a:xfrm>
        </p:spPr>
        <p:txBody>
          <a:bodyPr>
            <a:normAutofit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тепловому эффекту: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Экзотермические реакции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протекают с выделением энергии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428596" y="2857496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 + 5O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2P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Q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кДж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1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02336" y="1559069"/>
            <a:ext cx="8429684" cy="4714908"/>
          </a:xfrm>
        </p:spPr>
        <p:txBody>
          <a:bodyPr>
            <a:normAutofit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виду энергии, инициирующей реакцию:</a:t>
            </a: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Фотохимические реакции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инициируются световой энергией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Радиационные реакции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инициируются излучениями большой энергии – рентгеновскими лучами, ядерными излучениями.</a:t>
            </a: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Электрохимические реакции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инициируются электрическим током (электролиз).</a:t>
            </a: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Термохимические реакции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инициируются тепловой энергией (все эндотермические реакции и множество экзотермических). </a:t>
            </a: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4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3244334"/>
            <a:ext cx="807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VIII. </a:t>
            </a:r>
            <a:r>
              <a:rPr lang="ru-RU" sz="4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фазовому </a:t>
            </a:r>
            <a:r>
              <a:rPr lang="ru-RU" sz="4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составу</a:t>
            </a:r>
            <a:endParaRPr lang="ru-RU" sz="4000" b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1643074"/>
          </a:xfrm>
        </p:spPr>
        <p:txBody>
          <a:bodyPr>
            <a:normAutofit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фазовому составу: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Гетерогенные реакции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которых реагирующие вещества и продукты находятся в разных агрегатных состояниях: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428596" y="3214686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↓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+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↑ = Cu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↓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+ H</a:t>
            </a:r>
            <a:r>
              <a:rPr kumimoji="0" lang="en-US" sz="4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3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1928826"/>
          </a:xfrm>
        </p:spPr>
        <p:txBody>
          <a:bodyPr>
            <a:normAutofit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фазовому составу: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Гомогенные реакции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реакции, в которых реагирующие вещества и продукты находятся в одном агрегатном состоянии (в одной фазе):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428596" y="3429000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ru-RU" sz="4000" noProof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2 СО</a:t>
            </a:r>
            <a:r>
              <a:rPr lang="ru-RU" sz="4000" noProof="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 pitchFamily="18" charset="0"/>
              </a:rPr>
              <a:t>↑   +   О₂↑ =  2 СО₂↑</a:t>
            </a: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3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863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Важнейшие реакции в органической химии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9" name="Picture 4" descr="C:\Users\Манева ТА\Pictures\ОРГАНИКА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1288" y="981075"/>
            <a:ext cx="8861425" cy="566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77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Юлия\Мои документы\Мои результаты сканировани\2009-12 (дек)\сканирование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0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Юлия\Мои документы\Мои результаты сканировани\2009-12 (дек)\сканирование0015.jpg"/>
          <p:cNvPicPr>
            <a:picLocks noChangeAspect="1" noChangeArrowheads="1"/>
          </p:cNvPicPr>
          <p:nvPr/>
        </p:nvPicPr>
        <p:blipFill>
          <a:blip r:embed="rId2" cstate="print"/>
          <a:srcRect l="2604" r="5598"/>
          <a:stretch>
            <a:fillRect/>
          </a:stretch>
        </p:blipFill>
        <p:spPr bwMode="auto">
          <a:xfrm>
            <a:off x="0" y="0"/>
            <a:ext cx="9144000" cy="6867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2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Классификация химических реакций</a:t>
            </a:r>
            <a:endParaRPr lang="ru-RU" b="1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642938" y="1600200"/>
            <a:ext cx="7858125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2" descr="http://www.varson.ru/images/Himia_jpeg_big/4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b="66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0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4714908"/>
          </a:xfrm>
        </p:spPr>
        <p:txBody>
          <a:bodyPr>
            <a:normAutofit fontScale="70000" lnSpcReduction="20000"/>
          </a:bodyPr>
          <a:lstStyle/>
          <a:p>
            <a:pPr lvl="0" algn="l">
              <a:lnSpc>
                <a:spcPct val="17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1). По числу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составу реагирующих и образующихся веществ</a:t>
            </a:r>
          </a:p>
          <a:p>
            <a:pPr lvl="0" algn="l">
              <a:lnSpc>
                <a:spcPct val="17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2).По изменению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степени окисления атомов элементов</a:t>
            </a:r>
          </a:p>
          <a:p>
            <a:pPr lvl="0" algn="l">
              <a:lnSpc>
                <a:spcPct val="17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3).По использованию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катализатора</a:t>
            </a:r>
          </a:p>
          <a:p>
            <a:pPr lvl="0" algn="l">
              <a:lnSpc>
                <a:spcPct val="17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4).По направлению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7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5).По механизму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7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6).По тепловому эффекту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7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7). По виду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энергии, инициирующей реакцию</a:t>
            </a:r>
          </a:p>
          <a:p>
            <a:pPr lvl="0" algn="l">
              <a:lnSpc>
                <a:spcPct val="170000"/>
              </a:lnSpc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8). По фазовому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составу</a:t>
            </a:r>
          </a:p>
          <a:p>
            <a:pPr lvl="0"/>
            <a:endParaRPr lang="ru-RU" dirty="0"/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1571604" y="164305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1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2000264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числу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составу реагирующих и образующихся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веществ:</a:t>
            </a:r>
          </a:p>
          <a:p>
            <a:pPr lvl="0" algn="l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Реакции, идущие без изменения состава веществ.</a:t>
            </a:r>
          </a:p>
          <a:p>
            <a:pPr lvl="0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неорганической химии к таким реакциям относят процессы получения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аллотропных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модификаций одного химического элемента, например:</a:t>
            </a: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10"/>
          <p:cNvSpPr txBox="1">
            <a:spLocks/>
          </p:cNvSpPr>
          <p:nvPr/>
        </p:nvSpPr>
        <p:spPr>
          <a:xfrm>
            <a:off x="714348" y="3429000"/>
            <a:ext cx="6786610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 (</a:t>
            </a:r>
            <a:r>
              <a:rPr lang="ru-RU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белое олово)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</a:t>
            </a: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(серое олово)</a:t>
            </a:r>
            <a:endParaRPr kumimoji="0" lang="ru-RU" sz="3900" b="0" i="0" u="none" strike="noStrike" kern="1200" cap="none" spc="0" normalizeH="0" baseline="-2500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 descr="Файл:Zinn 9e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335660"/>
            <a:ext cx="3143272" cy="2293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83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8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2000264"/>
          </a:xfrm>
        </p:spPr>
        <p:txBody>
          <a:bodyPr>
            <a:normAutofit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числу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составу реагирующих и образующихся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веществ:</a:t>
            </a:r>
          </a:p>
          <a:p>
            <a:pPr lvl="0" algn="l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Реакции, идущие с изменением состава вещества</a:t>
            </a:r>
          </a:p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 соединения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реакции, при которых из двух и более веществ образуется одно сложное вещество.</a:t>
            </a: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714348" y="3786190"/>
            <a:ext cx="4071966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</a:t>
            </a: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 </a:t>
            </a: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9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900" b="0" i="0" u="none" strike="noStrike" kern="1200" cap="none" spc="0" normalizeH="0" baseline="-2500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714348" y="4572008"/>
            <a:ext cx="4071966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 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SO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ru-RU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900" b="0" i="0" u="none" strike="noStrike" kern="1200" cap="none" spc="0" normalizeH="0" baseline="-250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Подзаголовок 10"/>
          <p:cNvSpPr txBox="1">
            <a:spLocks/>
          </p:cNvSpPr>
          <p:nvPr/>
        </p:nvSpPr>
        <p:spPr>
          <a:xfrm>
            <a:off x="714348" y="5332934"/>
            <a:ext cx="464347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SO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SO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4</a:t>
            </a:r>
            <a:r>
              <a:rPr lang="ru-RU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900" b="0" i="0" u="none" strike="noStrike" kern="1200" cap="none" spc="0" normalizeH="0" baseline="-250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4202676"/>
            <a:ext cx="3230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youtu.be/5nVtpd3xuD8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2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  <p:bldP spid="12" grpId="0" build="allAtOnce"/>
      <p:bldP spid="1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2000264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числу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составу реагирующих и образующихся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веществ:</a:t>
            </a:r>
          </a:p>
          <a:p>
            <a:pPr lvl="0" algn="l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Реакции, идущие с изменением состава вещества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 разложения –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такие реакции, при которых из одного сложного вещества образуется несколько новых веществ.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714348" y="3786190"/>
            <a:ext cx="4071966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2Hg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</a:t>
            </a: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 </a:t>
            </a: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2Hg</a:t>
            </a:r>
            <a:r>
              <a:rPr lang="ru-RU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9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</a:t>
            </a:r>
            <a:endParaRPr kumimoji="0" lang="ru-RU" sz="3900" b="0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714348" y="4572008"/>
            <a:ext cx="635798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 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KNO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</a:t>
            </a:r>
            <a:r>
              <a:rPr lang="ru-RU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900" b="0" i="0" u="none" strike="noStrike" kern="1200" cap="none" spc="0" normalizeH="0" baseline="-250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Подзаголовок 10"/>
          <p:cNvSpPr txBox="1">
            <a:spLocks/>
          </p:cNvSpPr>
          <p:nvPr/>
        </p:nvSpPr>
        <p:spPr>
          <a:xfrm>
            <a:off x="714348" y="5332934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2KMnO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4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K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MnO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4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MnO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O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</a:t>
            </a:r>
            <a:endParaRPr kumimoji="0" lang="ru-RU" sz="3900" b="0" i="0" u="none" strike="noStrike" kern="1200" cap="none" spc="0" normalizeH="0" baseline="-2500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  <p:bldP spid="12" grpId="0" build="allAtOnce"/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76470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C4B58"/>
                </a:solidFill>
                <a:latin typeface="Comic Sans MS" pitchFamily="66" charset="0"/>
              </a:rPr>
              <a:t>Реакция разложения малахита: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51520" y="2132856"/>
            <a:ext cx="8640960" cy="2177083"/>
            <a:chOff x="251520" y="1412776"/>
            <a:chExt cx="8640960" cy="2177083"/>
          </a:xfrm>
        </p:grpSpPr>
        <p:sp>
          <p:nvSpPr>
            <p:cNvPr id="8" name="TextBox 7"/>
            <p:cNvSpPr txBox="1"/>
            <p:nvPr/>
          </p:nvSpPr>
          <p:spPr>
            <a:xfrm>
              <a:off x="6588224" y="2204864"/>
              <a:ext cx="19442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1C4B58"/>
                  </a:solidFill>
                  <a:latin typeface="Comic Sans MS" pitchFamily="66" charset="0"/>
                </a:rPr>
                <a:t>оксид меди </a:t>
              </a:r>
            </a:p>
            <a:p>
              <a:pPr algn="ctr"/>
              <a:r>
                <a:rPr lang="ru-RU" sz="2800" b="1" dirty="0" smtClean="0">
                  <a:solidFill>
                    <a:srgbClr val="1C4B58"/>
                  </a:solidFill>
                  <a:latin typeface="Comic Sans MS" pitchFamily="66" charset="0"/>
                </a:rPr>
                <a:t>(</a:t>
              </a:r>
              <a:r>
                <a:rPr lang="en-US" sz="2800" b="1" dirty="0" smtClean="0">
                  <a:solidFill>
                    <a:srgbClr val="1C4B58"/>
                  </a:solidFill>
                  <a:latin typeface="Comic Sans MS" pitchFamily="66" charset="0"/>
                </a:rPr>
                <a:t>II)</a:t>
              </a:r>
              <a:endParaRPr lang="ru-RU" sz="2800" b="1" dirty="0">
                <a:solidFill>
                  <a:srgbClr val="1C4B58"/>
                </a:solidFill>
                <a:latin typeface="Comic Sans MS" pitchFamily="66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51520" y="1412776"/>
              <a:ext cx="8640960" cy="2105075"/>
              <a:chOff x="251520" y="1412776"/>
              <a:chExt cx="8640960" cy="210507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51520" y="1412776"/>
                <a:ext cx="86409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1C4B58"/>
                    </a:solidFill>
                    <a:latin typeface="Comic Sans MS" pitchFamily="66" charset="0"/>
                  </a:rPr>
                  <a:t>(</a:t>
                </a:r>
                <a:r>
                  <a:rPr lang="en-US" sz="3600" b="1" dirty="0" err="1" smtClean="0">
                    <a:solidFill>
                      <a:srgbClr val="1C4B58"/>
                    </a:solidFill>
                    <a:latin typeface="Comic Sans MS" pitchFamily="66" charset="0"/>
                  </a:rPr>
                  <a:t>CuOH</a:t>
                </a:r>
                <a:r>
                  <a:rPr lang="en-US" sz="3600" b="1" dirty="0" smtClean="0">
                    <a:solidFill>
                      <a:srgbClr val="1C4B58"/>
                    </a:solidFill>
                    <a:latin typeface="Comic Sans MS" pitchFamily="66" charset="0"/>
                  </a:rPr>
                  <a:t>)</a:t>
                </a:r>
                <a:r>
                  <a:rPr lang="en-US" sz="3600" b="1" baseline="-25000" dirty="0" smtClean="0">
                    <a:solidFill>
                      <a:srgbClr val="1C4B58"/>
                    </a:solidFill>
                    <a:latin typeface="Comic Sans MS" pitchFamily="66" charset="0"/>
                  </a:rPr>
                  <a:t>2</a:t>
                </a:r>
                <a:r>
                  <a:rPr lang="en-US" sz="3600" b="1" dirty="0" smtClean="0">
                    <a:solidFill>
                      <a:srgbClr val="1C4B58"/>
                    </a:solidFill>
                    <a:latin typeface="Comic Sans MS" pitchFamily="66" charset="0"/>
                  </a:rPr>
                  <a:t>CO</a:t>
                </a:r>
                <a:r>
                  <a:rPr lang="en-US" sz="3600" b="1" baseline="-25000" dirty="0" smtClean="0">
                    <a:solidFill>
                      <a:srgbClr val="1C4B58"/>
                    </a:solidFill>
                    <a:latin typeface="Comic Sans MS" pitchFamily="66" charset="0"/>
                  </a:rPr>
                  <a:t>3</a:t>
                </a:r>
                <a:r>
                  <a:rPr lang="en-US" sz="3600" b="1" dirty="0" smtClean="0">
                    <a:solidFill>
                      <a:srgbClr val="1C4B58"/>
                    </a:solidFill>
                    <a:latin typeface="Comic Sans MS" pitchFamily="66" charset="0"/>
                  </a:rPr>
                  <a:t> = 2CuO + H</a:t>
                </a:r>
                <a:r>
                  <a:rPr lang="en-US" sz="3600" b="1" baseline="-25000" dirty="0" smtClean="0">
                    <a:solidFill>
                      <a:srgbClr val="1C4B58"/>
                    </a:solidFill>
                    <a:latin typeface="Comic Sans MS" pitchFamily="66" charset="0"/>
                  </a:rPr>
                  <a:t>2</a:t>
                </a:r>
                <a:r>
                  <a:rPr lang="en-US" sz="3600" b="1" dirty="0" smtClean="0">
                    <a:solidFill>
                      <a:srgbClr val="1C4B58"/>
                    </a:solidFill>
                    <a:latin typeface="Comic Sans MS" pitchFamily="66" charset="0"/>
                  </a:rPr>
                  <a:t>O + CO</a:t>
                </a:r>
                <a:r>
                  <a:rPr lang="en-US" sz="3600" b="1" baseline="-25000" dirty="0" smtClean="0">
                    <a:solidFill>
                      <a:srgbClr val="1C4B58"/>
                    </a:solidFill>
                    <a:latin typeface="Comic Sans MS" pitchFamily="66" charset="0"/>
                  </a:rPr>
                  <a:t>2</a:t>
                </a:r>
                <a:endParaRPr lang="ru-RU" sz="3600" b="1" baseline="-25000" dirty="0" smtClean="0">
                  <a:solidFill>
                    <a:srgbClr val="1C4B58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9552" y="2636912"/>
                <a:ext cx="18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1C4B58"/>
                    </a:solidFill>
                    <a:latin typeface="Comic Sans MS" pitchFamily="66" charset="0"/>
                  </a:rPr>
                  <a:t>малахит</a:t>
                </a:r>
                <a:endParaRPr lang="ru-RU" sz="2800" b="1" dirty="0">
                  <a:solidFill>
                    <a:srgbClr val="1C4B58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220072" y="2636912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rgbClr val="1C4B58"/>
                    </a:solidFill>
                    <a:latin typeface="Comic Sans MS" pitchFamily="66" charset="0"/>
                  </a:rPr>
                  <a:t>вода</a:t>
                </a:r>
                <a:endParaRPr lang="ru-RU" sz="2800" b="1" dirty="0">
                  <a:solidFill>
                    <a:srgbClr val="1C4B58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771800" y="2132856"/>
                <a:ext cx="273630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rgbClr val="1C4B58"/>
                    </a:solidFill>
                    <a:latin typeface="Comic Sans MS" pitchFamily="66" charset="0"/>
                  </a:rPr>
                  <a:t>оксид углерода </a:t>
                </a:r>
              </a:p>
              <a:p>
                <a:pPr algn="ctr"/>
                <a:r>
                  <a:rPr lang="ru-RU" sz="2800" b="1" dirty="0" smtClean="0">
                    <a:solidFill>
                      <a:srgbClr val="1C4B58"/>
                    </a:solidFill>
                    <a:latin typeface="Comic Sans MS" pitchFamily="66" charset="0"/>
                  </a:rPr>
                  <a:t>(</a:t>
                </a:r>
                <a:r>
                  <a:rPr lang="en-US" sz="2800" b="1" dirty="0" smtClean="0">
                    <a:solidFill>
                      <a:srgbClr val="1C4B58"/>
                    </a:solidFill>
                    <a:latin typeface="Comic Sans MS" pitchFamily="66" charset="0"/>
                  </a:rPr>
                  <a:t>IV)</a:t>
                </a:r>
                <a:endParaRPr lang="ru-RU" sz="2800" b="1" dirty="0">
                  <a:solidFill>
                    <a:srgbClr val="1C4B58"/>
                  </a:solidFill>
                  <a:latin typeface="Comic Sans MS" pitchFamily="66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653136"/>
            <a:ext cx="2160240" cy="202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1439652" y="5013176"/>
            <a:ext cx="3235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youtu.be/lleuWkd8uXM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7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teogenix.fr/images/Peptides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235742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716782" y="1500174"/>
            <a:ext cx="72152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429684" cy="2000264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числу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составу реагирующих и образующихся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веществ:</a:t>
            </a:r>
          </a:p>
          <a:p>
            <a:pPr lvl="0" algn="l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Реакции, идущие с изменением состава вещества</a:t>
            </a:r>
          </a:p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Реакции замещения –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такие реакции, в результате которых атомы простого вещества замещают атомы какого-нибудь элемента в сложном веществе.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0"/>
          <p:cNvSpPr txBox="1">
            <a:spLocks/>
          </p:cNvSpPr>
          <p:nvPr/>
        </p:nvSpPr>
        <p:spPr>
          <a:xfrm>
            <a:off x="2928926" y="428604"/>
            <a:ext cx="4857784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реакций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10"/>
          <p:cNvSpPr txBox="1">
            <a:spLocks/>
          </p:cNvSpPr>
          <p:nvPr/>
        </p:nvSpPr>
        <p:spPr>
          <a:xfrm>
            <a:off x="714348" y="3573016"/>
            <a:ext cx="8429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+ 2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=</a:t>
            </a: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 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Zn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Cl</a:t>
            </a:r>
            <a:r>
              <a:rPr kumimoji="0" lang="en-US" sz="39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 3"/>
              </a:rPr>
              <a:t>2</a:t>
            </a:r>
            <a:r>
              <a:rPr lang="ru-RU" sz="3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9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</a:t>
            </a:r>
            <a:endParaRPr kumimoji="0" lang="ru-RU" sz="3900" b="0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714348" y="4189926"/>
            <a:ext cx="635798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70000"/>
              </a:lnSpc>
              <a:spcBef>
                <a:spcPct val="20000"/>
              </a:spcBef>
            </a:pP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2Na + 2H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=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2NaOH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3900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</a:t>
            </a:r>
            <a:endParaRPr lang="ru-RU" sz="39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3166" y="5085184"/>
            <a:ext cx="847730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9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Fe + CuSO</a:t>
            </a:r>
            <a:r>
              <a:rPr lang="en-US" sz="3900" baseline="-250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4</a:t>
            </a:r>
            <a:r>
              <a:rPr lang="en-US" sz="39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=</a:t>
            </a:r>
            <a:r>
              <a:rPr lang="ru-RU" sz="39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39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FeSO</a:t>
            </a:r>
            <a:r>
              <a:rPr lang="en-US" sz="3900" baseline="-250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4</a:t>
            </a:r>
            <a:r>
              <a:rPr lang="en-US" sz="39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Cu↓</a:t>
            </a:r>
            <a:endParaRPr lang="ru-RU" sz="39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  <a:sym typeface="Wingdings 3"/>
            </a:endParaRPr>
          </a:p>
          <a:p>
            <a:pPr lvl="0" algn="just"/>
            <a:r>
              <a:rPr lang="en-US" sz="3200" dirty="0">
                <a:solidFill>
                  <a:srgbClr val="4F81BD">
                    <a:lumMod val="50000"/>
                  </a:srgbClr>
                </a:solidFill>
                <a:cs typeface="Times New Roman" pitchFamily="18" charset="0"/>
                <a:sym typeface="Wingdings 3"/>
                <a:hlinkClick r:id="rId4"/>
              </a:rPr>
              <a:t>https://youtu.be/1nSXGKO39jA</a:t>
            </a:r>
            <a:endParaRPr lang="ru-RU" sz="3200" dirty="0">
              <a:solidFill>
                <a:srgbClr val="4F81BD">
                  <a:lumMod val="50000"/>
                </a:srgbClr>
              </a:solidFill>
              <a:cs typeface="Times New Roman" pitchFamily="18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1692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allAtOnce"/>
      <p:bldP spid="12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881</Words>
  <Application>Microsoft Office PowerPoint</Application>
  <PresentationFormat>Экран (4:3)</PresentationFormat>
  <Paragraphs>153</Paragraphs>
  <Slides>29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Формула</vt:lpstr>
      <vt:lpstr>Классификация химических реакций в неорганической и органической химии</vt:lpstr>
      <vt:lpstr>Презентация PowerPoint</vt:lpstr>
      <vt:lpstr>Классификация химических реакций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признаку изменения степени окисления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Важнейшие реакции в органической химии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химических реакций</dc:title>
  <dc:creator>Татьяна</dc:creator>
  <cp:lastModifiedBy>Лиля</cp:lastModifiedBy>
  <cp:revision>89</cp:revision>
  <dcterms:created xsi:type="dcterms:W3CDTF">2015-11-04T09:22:54Z</dcterms:created>
  <dcterms:modified xsi:type="dcterms:W3CDTF">2020-04-19T14:22:44Z</dcterms:modified>
</cp:coreProperties>
</file>