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8"/>
  </p:notesMasterIdLst>
  <p:sldIdLst>
    <p:sldId id="256" r:id="rId4"/>
    <p:sldId id="258" r:id="rId5"/>
    <p:sldId id="354" r:id="rId6"/>
    <p:sldId id="261" r:id="rId7"/>
    <p:sldId id="263" r:id="rId8"/>
    <p:sldId id="357" r:id="rId9"/>
    <p:sldId id="265" r:id="rId10"/>
    <p:sldId id="267" r:id="rId11"/>
    <p:sldId id="304" r:id="rId12"/>
    <p:sldId id="270" r:id="rId13"/>
    <p:sldId id="272" r:id="rId14"/>
    <p:sldId id="295" r:id="rId15"/>
    <p:sldId id="355" r:id="rId16"/>
    <p:sldId id="35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C5368-758E-42FF-A687-7108C82CB49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BF405-17C3-4B38-BF81-BDE2BBBCF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1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4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0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8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2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7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3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240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10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2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8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27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2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1561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10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38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4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47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492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71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06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74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7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33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26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5602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67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1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9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8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7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4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5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1nSXGKO39j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ws6SEOdyQA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FUoVEmHuykM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5nVtpd3xuD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leuWkd8uX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25922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о химической реакции .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химических реакций в неорганической и органической химии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20002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изменением состава вещества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 замещения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такие реакции, в результате которых атомы простого вещества замещают атомы какого-нибудь элемента в сложном веществе.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573016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+ 2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=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Zn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Cl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</a:t>
            </a:r>
            <a:r>
              <a:rPr lang="ru-RU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9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endParaRPr kumimoji="0" lang="ru-RU" sz="39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14348" y="4189926"/>
            <a:ext cx="635798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2Na + 2H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2NaOH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endParaRPr lang="ru-RU" sz="39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166" y="5085184"/>
            <a:ext cx="847730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Fe + CuSO</a:t>
            </a:r>
            <a:r>
              <a:rPr lang="en-US" sz="3900" baseline="-25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=</a:t>
            </a:r>
            <a:r>
              <a:rPr lang="ru-RU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FeSO</a:t>
            </a:r>
            <a:r>
              <a:rPr lang="en-US" sz="3900" baseline="-25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Cu↓</a:t>
            </a:r>
            <a:endParaRPr lang="ru-RU" sz="39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lvl="0" algn="just"/>
            <a:r>
              <a:rPr lang="en-US" sz="3200" dirty="0">
                <a:solidFill>
                  <a:srgbClr val="4F81BD">
                    <a:lumMod val="50000"/>
                  </a:srgbClr>
                </a:solidFill>
                <a:cs typeface="Times New Roman" pitchFamily="18" charset="0"/>
                <a:sym typeface="Wingdings 3"/>
                <a:hlinkClick r:id="rId4"/>
              </a:rPr>
              <a:t>https://youtu.be/1nSXGKO39jA</a:t>
            </a:r>
            <a:endParaRPr lang="ru-RU" sz="3200" dirty="0">
              <a:solidFill>
                <a:srgbClr val="4F81BD">
                  <a:lumMod val="50000"/>
                </a:srgbClr>
              </a:solidFill>
              <a:cs typeface="Times New Roman" pitchFamily="18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692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5536" y="1678692"/>
            <a:ext cx="8429684" cy="20002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изменением состава вещества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 обмена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такие реакции, при которых два сложных вещества обмениваются своими составными частями.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https://youtu.be/ws6SEOdyQA8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786190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OH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Cu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(OH)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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14348" y="4572008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NaOH + HNO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Na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39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714348" y="5429264"/>
            <a:ext cx="10787138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2NH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4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Cl + Ca(OH)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= CaCl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+ 2NH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3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 + 2H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O</a:t>
            </a:r>
            <a:endParaRPr kumimoji="0" lang="ru-RU" sz="34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2" grpId="0" build="allAtOnce"/>
      <p:bldP spid="1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4824"/>
            <a:ext cx="9144000" cy="700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Юлия\Мои документы\Мои результаты сканировани\2009-12 (дек)\сканирование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1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Юлия\Мои документы\Мои результаты сканировани\2009-12 (дек)\сканирование0015.jpg"/>
          <p:cNvPicPr>
            <a:picLocks noChangeAspect="1" noChangeArrowheads="1"/>
          </p:cNvPicPr>
          <p:nvPr/>
        </p:nvPicPr>
        <p:blipFill>
          <a:blip r:embed="rId2" cstate="print"/>
          <a:srcRect l="2604" r="5598"/>
          <a:stretch>
            <a:fillRect/>
          </a:stretch>
        </p:blipFill>
        <p:spPr bwMode="auto">
          <a:xfrm>
            <a:off x="0" y="0"/>
            <a:ext cx="9144000" cy="686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1571636"/>
          </a:xfrm>
        </p:spPr>
        <p:txBody>
          <a:bodyPr>
            <a:noAutofit/>
          </a:bodyPr>
          <a:lstStyle/>
          <a:p>
            <a:pPr lvl="0"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процессы, в результате которых из одних веществ образуются другие, отличающиеся от исходных  по составу и (или) строению, а следовательно, и по свойствам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1571604" y="16430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857488" y="642918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Химические реакции - </a:t>
            </a:r>
          </a:p>
        </p:txBody>
      </p:sp>
      <p:pic>
        <p:nvPicPr>
          <p:cNvPr id="14338" name="Picture 2" descr="Картинка 10 из 33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89040"/>
            <a:ext cx="3536181" cy="2828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4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Классификация химических реакций</a:t>
            </a:r>
            <a:endParaRPr lang="ru-RU" b="1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42938" y="1600200"/>
            <a:ext cx="7858125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2" descr="http://www.varson.ru/images/Himia_jpeg_big/4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b="66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4714908"/>
          </a:xfrm>
        </p:spPr>
        <p:txBody>
          <a:bodyPr>
            <a:normAutofit fontScale="70000" lnSpcReduction="20000"/>
          </a:bodyPr>
          <a:lstStyle/>
          <a:p>
            <a:pPr lvl="0" algn="l">
              <a:lnSpc>
                <a:spcPct val="17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веществ</a:t>
            </a:r>
          </a:p>
          <a:p>
            <a:pPr lvl="0" algn="l">
              <a:lnSpc>
                <a:spcPct val="17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изменению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окисления атомов элементов</a:t>
            </a:r>
          </a:p>
          <a:p>
            <a:pPr lvl="0" algn="l">
              <a:lnSpc>
                <a:spcPct val="17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использованию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катализатора</a:t>
            </a:r>
          </a:p>
          <a:p>
            <a:pPr lvl="0" algn="l">
              <a:lnSpc>
                <a:spcPct val="17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направлению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механизму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тепловому эффекту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.По виду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энергии, инициирующей реакцию</a:t>
            </a:r>
          </a:p>
          <a:p>
            <a:pPr lvl="0" algn="l">
              <a:lnSpc>
                <a:spcPct val="17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 фазовому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составу</a:t>
            </a:r>
          </a:p>
          <a:p>
            <a:pPr lvl="0"/>
            <a:endParaRPr lang="ru-RU" dirty="0"/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1571604" y="16430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20002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без изменения состава веществ.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неорганической химии к таким реакциям относят процессы получения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аллотропных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модификаций одного химического элемента, например:</a:t>
            </a: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10"/>
          <p:cNvSpPr txBox="1">
            <a:spLocks/>
          </p:cNvSpPr>
          <p:nvPr/>
        </p:nvSpPr>
        <p:spPr>
          <a:xfrm>
            <a:off x="714348" y="3429000"/>
            <a:ext cx="6786610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(</a:t>
            </a:r>
            <a:r>
              <a:rPr lang="ru-RU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белое олово)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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(серое олово)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Файл:Zinn 9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335660"/>
            <a:ext cx="3143272" cy="22937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4550847"/>
            <a:ext cx="3310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youtu.be/FUoVEmHuykM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3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органической химии также известны реакции, которые идут без изменения состава вещества. Такие реакции проводят к образованию изомеров.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Изомеры-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вещества, имеющие одинаковый состав, но разное строение, а следовательно, и разные свойства.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Реакции взаимопревращений изомеров называют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реакциями изомеризации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25"/>
          <a:stretch/>
        </p:blipFill>
        <p:spPr bwMode="auto">
          <a:xfrm>
            <a:off x="91026" y="2924944"/>
            <a:ext cx="8802687" cy="361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1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2000264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изменением состава вещества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 соединения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реакции, при которых из двух и более веществ образуется одно сложное вещество.</a:t>
            </a: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786190"/>
            <a:ext cx="4071966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9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14348" y="4572008"/>
            <a:ext cx="4071966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714348" y="5332934"/>
            <a:ext cx="464347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4202676"/>
            <a:ext cx="3230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youtu.be/5nVtpd3xuD8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2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2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20002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изменением состава вещества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 разложения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такие реакции, при которых из одного сложного вещества образуется несколько новых веществ.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786190"/>
            <a:ext cx="4071966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2Hg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2Hg</a:t>
            </a:r>
            <a:r>
              <a:rPr lang="ru-RU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9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endParaRPr kumimoji="0" lang="ru-RU" sz="39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14348" y="4572008"/>
            <a:ext cx="635798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KNO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714348" y="5332934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2KMnO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K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MnO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2" grpId="0" build="allAtOnce"/>
      <p:bldP spid="1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Реакция разложения </a:t>
            </a:r>
            <a:r>
              <a:rPr lang="ru-RU" sz="3200" dirty="0" smtClean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rPr>
              <a:t>малахита (реакция с образованием аза и воды (по правилу Бертолле):</a:t>
            </a:r>
            <a:endParaRPr lang="ru-RU" sz="3200" dirty="0" smtClean="0">
              <a:solidFill>
                <a:srgbClr val="1C4B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2132856"/>
            <a:ext cx="8640960" cy="1343952"/>
            <a:chOff x="251520" y="1412776"/>
            <a:chExt cx="8640960" cy="1343952"/>
          </a:xfrm>
        </p:grpSpPr>
        <p:sp>
          <p:nvSpPr>
            <p:cNvPr id="8" name="TextBox 7"/>
            <p:cNvSpPr txBox="1"/>
            <p:nvPr/>
          </p:nvSpPr>
          <p:spPr>
            <a:xfrm>
              <a:off x="4067944" y="1956658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>
                  <a:solidFill>
                    <a:srgbClr val="1C4B58"/>
                  </a:solidFill>
                  <a:latin typeface="Times New Roman" pitchFamily="18" charset="0"/>
                  <a:cs typeface="Times New Roman" pitchFamily="18" charset="0"/>
                </a:rPr>
                <a:t>оксид меди </a:t>
              </a:r>
            </a:p>
            <a:p>
              <a:pPr algn="ctr"/>
              <a:r>
                <a:rPr lang="ru-RU" sz="2000" i="1" dirty="0" smtClean="0">
                  <a:solidFill>
                    <a:srgbClr val="1C4B58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 smtClean="0">
                  <a:solidFill>
                    <a:srgbClr val="1C4B58"/>
                  </a:solidFill>
                  <a:latin typeface="Times New Roman" pitchFamily="18" charset="0"/>
                  <a:cs typeface="Times New Roman" pitchFamily="18" charset="0"/>
                </a:rPr>
                <a:t>II)</a:t>
              </a:r>
              <a:endParaRPr lang="ru-RU" sz="2000" i="1" dirty="0">
                <a:solidFill>
                  <a:srgbClr val="1C4B5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51520" y="1412776"/>
              <a:ext cx="8640960" cy="1343952"/>
              <a:chOff x="251520" y="1412776"/>
              <a:chExt cx="8640960" cy="134395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51520" y="1412776"/>
                <a:ext cx="86409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600" b="1" dirty="0" err="1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CuOH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600" b="1" baseline="-25000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sz="3600" b="1" baseline="-25000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2CuO 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+ H</a:t>
                </a:r>
                <a:r>
                  <a:rPr lang="en-US" sz="3600" b="1" baseline="-25000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O + CO</a:t>
                </a:r>
                <a:r>
                  <a:rPr lang="en-US" sz="3600" b="1" baseline="-25000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baseline="-25000" dirty="0" smtClean="0">
                  <a:solidFill>
                    <a:srgbClr val="1C4B5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43608" y="2015353"/>
                <a:ext cx="18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i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малахит</a:t>
                </a:r>
                <a:endParaRPr lang="ru-RU" sz="2800" i="1" dirty="0">
                  <a:solidFill>
                    <a:srgbClr val="1C4B5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49018" y="2110546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i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вода</a:t>
                </a:r>
                <a:endParaRPr lang="ru-RU" sz="2000" i="1" dirty="0">
                  <a:solidFill>
                    <a:srgbClr val="1C4B5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976242" y="2048842"/>
                <a:ext cx="18411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i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оксид углерода </a:t>
                </a:r>
              </a:p>
              <a:p>
                <a:pPr algn="ctr"/>
                <a:r>
                  <a:rPr lang="ru-RU" sz="2000" i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smtClean="0">
                    <a:solidFill>
                      <a:srgbClr val="1C4B58"/>
                    </a:solidFill>
                    <a:latin typeface="Times New Roman" pitchFamily="18" charset="0"/>
                    <a:cs typeface="Times New Roman" pitchFamily="18" charset="0"/>
                  </a:rPr>
                  <a:t>IV)</a:t>
                </a:r>
                <a:endParaRPr lang="ru-RU" sz="2000" i="1" dirty="0">
                  <a:solidFill>
                    <a:srgbClr val="1C4B5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653136"/>
            <a:ext cx="2160240" cy="202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439652" y="5013176"/>
            <a:ext cx="3235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youtu.be/lleuWkd8uXM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7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490</Words>
  <Application>Microsoft Office PowerPoint</Application>
  <PresentationFormat>Экран (4:3)</PresentationFormat>
  <Paragraphs>72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Трек</vt:lpstr>
      <vt:lpstr>1_Трек</vt:lpstr>
      <vt:lpstr>  Понятие о химической реакции . Классификация химических реакций в неорганической и органической химии</vt:lpstr>
      <vt:lpstr>Презентация PowerPoint</vt:lpstr>
      <vt:lpstr>Классификация химических реакций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химических реакций</dc:title>
  <dc:creator>Татьяна</dc:creator>
  <cp:lastModifiedBy>Лиля</cp:lastModifiedBy>
  <cp:revision>94</cp:revision>
  <dcterms:created xsi:type="dcterms:W3CDTF">2015-11-04T09:22:54Z</dcterms:created>
  <dcterms:modified xsi:type="dcterms:W3CDTF">2020-04-19T12:03:07Z</dcterms:modified>
</cp:coreProperties>
</file>