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5" r:id="rId17"/>
    <p:sldId id="288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6" r:id="rId26"/>
    <p:sldId id="287" r:id="rId27"/>
    <p:sldId id="278" r:id="rId28"/>
    <p:sldId id="279" r:id="rId29"/>
    <p:sldId id="280" r:id="rId30"/>
    <p:sldId id="281" r:id="rId31"/>
    <p:sldId id="282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2.13592" units="1/cm"/>
          <inkml:channelProperty channel="Y" name="resolution" value="62.42775" units="1/cm"/>
        </inkml:channelProperties>
      </inkml:inkSource>
      <inkml:timestamp xml:id="ts0" timeString="2020-05-14T05:08:19.9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8326 10689,'70'18,"-52"-18,0 17,-18 1,17-18,-17 18,18-1,0-17,-1 18,-17 0,18-1,0 19,-1-19,1 18,-1-17,-17 17,18 1,0-19,-1 19,1-36,17 35,-17 0,0-17,-18-1,17 19,1-19,0 1,-1 0,1-18,-1 35,1-17,-18-1,18 1,-18-1,17 1,1-18,-18 18,18-1,-1 1,1 0,-18-1,18-17,-1 18,1 0,-1-1,-17 1,18-1,0 1,-18 0,17-18,1 17,0 1,-1 0,1-1,0 1,-18 0,17-18,1 35,-1-17,36 34,-53-34,18-18,0 18,-18-1,35 1,0 0,-17-1,0-17,17 18,-18 0,1-18,-18 17,0 1,18-1,17 1,-17-18,-1 0,1 18,0-1,-18 1,17 0,1-1,17 1,0 17,1-17,-19-1,1-17,0 18,17 0,-18-1,-17 1,36 0,-19-1,1-17,0 0,-1 18,1-18,0 35,35-17,-18 0,0 34,36-34,-36 17,-17-17,-1-18,18 18,18-1,-35 1,0-18,-1 0,1 18,0-18,-18 17,17 1,1-18,17 17,-17 1,-1 0,19-1,-19 1,1-18,0 18,-1-18,1 17,0 1,-18 0,17-1,1-17,-1 0,54 53,-18-35,-35-18,-1 0,1 17,17-17,-35 18,18-18,-1 18,-17-1,18-17,0 0,17 18,-35 0,18-18,-1 0,1 17,17-17,-17 18,105 35,-105-53,0 0,17 35,-18-35,-17 18,18-18,-18 17,18-17,-18 18,17-18,1 18,0-18,-18 17,17 1,19-18,-19 0,1 18,-1-18,1 0,17 35,-35-18,18-17,0 18,-1 0,1-18,0 17,-1 1,1-18,-1 18,1-1,0 1,-1 0,1-1,0 1,-1-1,1-17,17 18,18 35,-35-53,17 18,-17-1,-1 1,1-18,0 18,-18-1,17-17,1 18,17 0,-17-18,-1 17,1-17,-18 18,18-1,-1-17,19 18,-1 0,0-1,0 19,1-36,-19 17,1-17,0 18,-1-18,-17 18,18-18,0 0,17 17,-17 1,-1-18,1 17,-1 1,1 0,17-1,-17-17,-18 18,18-18,-1 0,-17 18,18-18,0 35,-1-35,-17 18,18 17,17-18,-17 1,-1-18,1 35,0-17,-1 0,1-18,0 17,-1 1,-17 0,18-1,-1 1,1-18,-18 18,35-1,1 18,-19-35,1 18,0 0,-1-1,1 1,0 0,17 17,0 0,-17-17,-1-1,1 1,0-18,-1 18,1-1,-18 1,18 0,-1-18,1 17,-1-17,1 18,0-18,-1 18,1-1,0 1,17-1,-17 1,-1-18,1 18,-1-1,1-17,0 18,-1 0,1-18,70 53,-52-36,-19 19,36-19,-18 1,-35-1,18 1,0 0,-1-18,1 17,0 1,-1-18,18 35,-35-17,18-18,0 18,-1-1,19 1,-19-18,-17 17,18 1,17 0,0-1,36 36,-36-35,18 17,0-17,-18-1,18 36,-35-53,0 0,-1 0,1 0,17 18,-17-18,-18 18,17-1,1-17,0 0,-1 18,19 0,17-18,-18 17,0 1,-17 0,17-1,0-17,-17 0,0 0,-1 18,1-18,0 17,-1-17,1 0,-18 18,17-18,1 18,17-1,1-17,-19 18,19-18,-36 18,17-18,1 0,-1 0,1 0,17 17,-17 1,0-18,35 18,-18-1,-18 1,19-1,-1 19,-17-36,17 17,0 19,18-19,-18 19,18-19,-53 1,53-1,18 36,-18-17,-18-19,18 19,17-1,-34 0,-19-35,19 18,-19-1,-17 1,18-18,0 18,-1-1,1 1,0-18,-1 0,1 18,-1-1,1 1,0-18,-1 18,19-1,-19 1,1-1,0-17,-1 0,1 18,-1-18,-17 18,18-1,0 1,17 0,-17-1,-1-17,19 0,-36 18,35 0,-18-1,1 1,0-1,-1-17,1 18,0 17,35-17,0 0,-18 17,0 0,0-17,18 17,-35-17,0-18,-18 17,17-17,1 18,-18 0,35-1,-17-17,17 36,0-19,-17-17,0 18,17 0,-18-1,1-17,0 18,-1-1,1 1,17 0,-17-18,17 17,-17 1,17 17,0-17,-35 0,36-1,-19-17,1 18,0-1,-1-17,1 0,-18 18,18-18,-1 18,1-18,-1 17,1-17,0 0,-18 18,17 0,1-1,0-17,-1 18,1-18,0 0,-18 18,0-1,17-17,1 18,-1 0,1-18,0 17,-1-17,1 18,0-18,-18 17,17-17,-17 18,18-18,-36-18,-17-17,35-18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8205-2CA6-463A-AB38-E580C8D4496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94D-458F-4B60-94B3-6B3622D46DF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8205-2CA6-463A-AB38-E580C8D4496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94D-458F-4B60-94B3-6B3622D4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8205-2CA6-463A-AB38-E580C8D4496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94D-458F-4B60-94B3-6B3622D4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8205-2CA6-463A-AB38-E580C8D4496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94D-458F-4B60-94B3-6B3622D4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8205-2CA6-463A-AB38-E580C8D4496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94D-458F-4B60-94B3-6B3622D46D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8205-2CA6-463A-AB38-E580C8D4496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94D-458F-4B60-94B3-6B3622D4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8205-2CA6-463A-AB38-E580C8D4496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94D-458F-4B60-94B3-6B3622D46DF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8205-2CA6-463A-AB38-E580C8D4496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94D-458F-4B60-94B3-6B3622D4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8205-2CA6-463A-AB38-E580C8D4496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94D-458F-4B60-94B3-6B3622D4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8205-2CA6-463A-AB38-E580C8D4496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94D-458F-4B60-94B3-6B3622D46DF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8205-2CA6-463A-AB38-E580C8D4496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F94D-458F-4B60-94B3-6B3622D4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CF18205-2CA6-463A-AB38-E580C8D4496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081F94D-458F-4B60-94B3-6B3622D46D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527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/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Неметаллы</a:t>
            </a:r>
          </a:p>
          <a:p>
            <a:pPr marL="0" indent="0" algn="ctr">
              <a:buNone/>
            </a:pPr>
            <a:endParaRPr lang="ru-RU" sz="5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5400" b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.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152"/>
            <a:ext cx="14287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14287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18" y="4581128"/>
            <a:ext cx="14287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0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931224" cy="606928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u="sng" dirty="0">
                <a:solidFill>
                  <a:srgbClr val="00B050"/>
                </a:solidFill>
              </a:rPr>
              <a:t>Простые вещества неметаллы могут </a:t>
            </a:r>
            <a:r>
              <a:rPr lang="ru-RU" b="1" u="sng" dirty="0" smtClean="0">
                <a:solidFill>
                  <a:srgbClr val="00B050"/>
                </a:solidFill>
              </a:rPr>
              <a:t>иметь: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Молекулярное строение</a:t>
            </a:r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обычных условиях большинство таких веществ представляют собой газы (</a:t>
            </a:r>
            <a:r>
              <a:rPr lang="en-US" b="1" dirty="0"/>
              <a:t>H</a:t>
            </a:r>
            <a:r>
              <a:rPr lang="ru-RU" b="1" dirty="0"/>
              <a:t>2, </a:t>
            </a:r>
            <a:r>
              <a:rPr lang="en-US" b="1" dirty="0"/>
              <a:t>N</a:t>
            </a:r>
            <a:r>
              <a:rPr lang="ru-RU" b="1" dirty="0"/>
              <a:t>2, </a:t>
            </a:r>
            <a:r>
              <a:rPr lang="en-US" b="1" dirty="0"/>
              <a:t>O</a:t>
            </a:r>
            <a:r>
              <a:rPr lang="ru-RU" b="1" dirty="0"/>
              <a:t>2, </a:t>
            </a:r>
            <a:r>
              <a:rPr lang="en-US" b="1" dirty="0"/>
              <a:t>F</a:t>
            </a:r>
            <a:r>
              <a:rPr lang="ru-RU" b="1" dirty="0"/>
              <a:t>2, </a:t>
            </a:r>
            <a:r>
              <a:rPr lang="en-US" b="1" dirty="0" err="1"/>
              <a:t>Cl</a:t>
            </a:r>
            <a:r>
              <a:rPr lang="ru-RU" b="1" dirty="0"/>
              <a:t>2, </a:t>
            </a:r>
            <a:r>
              <a:rPr lang="en-US" b="1" dirty="0"/>
              <a:t>O</a:t>
            </a:r>
            <a:r>
              <a:rPr lang="ru-RU" b="1" dirty="0"/>
              <a:t>3) </a:t>
            </a:r>
            <a:r>
              <a:rPr lang="ru-RU" dirty="0"/>
              <a:t>или твёрдые вещества (</a:t>
            </a:r>
            <a:r>
              <a:rPr lang="en-US" b="1" dirty="0"/>
              <a:t>I</a:t>
            </a:r>
            <a:r>
              <a:rPr lang="ru-RU" b="1" dirty="0"/>
              <a:t>2, </a:t>
            </a:r>
            <a:r>
              <a:rPr lang="en-US" b="1" dirty="0"/>
              <a:t>P</a:t>
            </a:r>
            <a:r>
              <a:rPr lang="ru-RU" b="1" dirty="0"/>
              <a:t>4, </a:t>
            </a:r>
            <a:r>
              <a:rPr lang="en-US" b="1" dirty="0"/>
              <a:t>S</a:t>
            </a:r>
            <a:r>
              <a:rPr lang="ru-RU" b="1" dirty="0"/>
              <a:t>8) </a:t>
            </a:r>
            <a:r>
              <a:rPr lang="ru-RU" dirty="0"/>
              <a:t> и лишь единственный бром (</a:t>
            </a:r>
            <a:r>
              <a:rPr lang="en-US" b="1" dirty="0"/>
              <a:t>Br</a:t>
            </a:r>
            <a:r>
              <a:rPr lang="ru-RU" b="1" dirty="0"/>
              <a:t>2) </a:t>
            </a:r>
            <a:r>
              <a:rPr lang="ru-RU" dirty="0"/>
              <a:t> является жидкостью.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Все </a:t>
            </a:r>
            <a:r>
              <a:rPr lang="ru-RU" dirty="0"/>
              <a:t>эти вещества молекулярного строения, поэтому летучи, в твёрдом состоянии они легкоплавки из-за слабого межмолекулярного взаимодействия, удерживающего их молекулы в кристалле, и способны к возгонке.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10125"/>
            <a:ext cx="2076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33820"/>
            <a:ext cx="20955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77622"/>
            <a:ext cx="1695078" cy="232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7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Атомное </a:t>
            </a:r>
            <a:r>
              <a:rPr lang="ru-RU" b="1" i="1" dirty="0" smtClean="0">
                <a:solidFill>
                  <a:srgbClr val="FF0000"/>
                </a:solidFill>
              </a:rPr>
              <a:t>строение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Эти вещества образованы длинными цепями атомов (</a:t>
            </a:r>
            <a:r>
              <a:rPr lang="en-US" b="1" dirty="0" err="1"/>
              <a:t>C</a:t>
            </a:r>
            <a:r>
              <a:rPr lang="en-US" sz="1600" b="1" dirty="0" err="1"/>
              <a:t>n</a:t>
            </a:r>
            <a:r>
              <a:rPr lang="ru-RU" b="1" dirty="0"/>
              <a:t>, </a:t>
            </a:r>
            <a:r>
              <a:rPr lang="en-US" b="1" dirty="0" err="1"/>
              <a:t>B</a:t>
            </a:r>
            <a:r>
              <a:rPr lang="en-US" sz="1600" b="1" dirty="0" err="1"/>
              <a:t>n</a:t>
            </a:r>
            <a:r>
              <a:rPr lang="ru-RU" b="1" dirty="0"/>
              <a:t>, </a:t>
            </a:r>
            <a:r>
              <a:rPr lang="en-US" b="1" dirty="0"/>
              <a:t>Si</a:t>
            </a:r>
            <a:r>
              <a:rPr lang="en-US" sz="1600" b="1" dirty="0"/>
              <a:t>n</a:t>
            </a:r>
            <a:r>
              <a:rPr lang="ru-RU" b="1" dirty="0"/>
              <a:t>, </a:t>
            </a:r>
            <a:r>
              <a:rPr lang="en-US" b="1" dirty="0" err="1"/>
              <a:t>Se</a:t>
            </a:r>
            <a:r>
              <a:rPr lang="en-US" sz="1600" b="1" dirty="0" err="1"/>
              <a:t>n</a:t>
            </a:r>
            <a:r>
              <a:rPr lang="ru-RU" b="1" dirty="0"/>
              <a:t>, </a:t>
            </a:r>
            <a:r>
              <a:rPr lang="en-US" b="1" dirty="0"/>
              <a:t>Te</a:t>
            </a:r>
            <a:r>
              <a:rPr lang="en-US" sz="1600" b="1" dirty="0"/>
              <a:t>n</a:t>
            </a:r>
            <a:r>
              <a:rPr lang="ru-RU" b="1" dirty="0"/>
              <a:t>)</a:t>
            </a:r>
            <a:r>
              <a:rPr lang="ru-RU" dirty="0"/>
              <a:t>. Из-за большой прочности ковалентных связей они, как правило, имеют высокую </a:t>
            </a:r>
            <a:r>
              <a:rPr lang="ru-RU" dirty="0" smtClean="0"/>
              <a:t>твёрдость.</a:t>
            </a:r>
          </a:p>
          <a:p>
            <a:r>
              <a:rPr lang="ru-RU" dirty="0" smtClean="0"/>
              <a:t>Многие </a:t>
            </a:r>
            <a:r>
              <a:rPr lang="ru-RU" dirty="0"/>
              <a:t>такие вещества имеют высокие температуры плавления и кипения, а летучесть их мала.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32018"/>
            <a:ext cx="230425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2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003232" cy="5997280"/>
          </a:xfrm>
        </p:spPr>
        <p:txBody>
          <a:bodyPr/>
          <a:lstStyle/>
          <a:p>
            <a:r>
              <a:rPr lang="ru-RU" dirty="0"/>
              <a:t>Многие элементы неметаллы образуют несколько простых веществ – </a:t>
            </a:r>
            <a:r>
              <a:rPr lang="ru-RU" b="1" i="1" dirty="0"/>
              <a:t>аллотропных модификаций. </a:t>
            </a:r>
            <a:r>
              <a:rPr lang="ru-RU" dirty="0"/>
              <a:t>Это свойство атомов называют </a:t>
            </a:r>
            <a:r>
              <a:rPr lang="ru-RU" b="1" i="1" dirty="0"/>
              <a:t>аллотропией.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132856"/>
            <a:ext cx="676875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7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180" y="260648"/>
            <a:ext cx="7865415" cy="6069288"/>
          </a:xfrm>
        </p:spPr>
        <p:txBody>
          <a:bodyPr/>
          <a:lstStyle/>
          <a:p>
            <a:r>
              <a:rPr lang="ru-RU" dirty="0"/>
              <a:t>Простые вещества – неметаллы имеют разнообразную </a:t>
            </a:r>
            <a:r>
              <a:rPr lang="ru-RU" dirty="0" smtClean="0"/>
              <a:t>окраску.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1125"/>
            <a:ext cx="27336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1" y="3861048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81125"/>
            <a:ext cx="28575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2269794"/>
            <a:ext cx="1296144" cy="50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сера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509120"/>
            <a:ext cx="1584176" cy="494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фосфор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3573016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кремний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/>
              <a:t>Физические свойства неметаллических простых веществ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Все газообразные вещества, жидкий бром, а также типичные ковалентные кристаллы – диэлектрики, так как все внешние электроны их атомов использованы для образования химических </a:t>
            </a:r>
            <a:r>
              <a:rPr lang="ru-RU" dirty="0" smtClean="0"/>
              <a:t>связей</a:t>
            </a:r>
          </a:p>
          <a:p>
            <a:r>
              <a:rPr lang="ru-RU" dirty="0"/>
              <a:t>К</a:t>
            </a:r>
            <a:r>
              <a:rPr lang="ru-RU" dirty="0" smtClean="0"/>
              <a:t>ристаллы неметаллов непластичны</a:t>
            </a:r>
            <a:r>
              <a:rPr lang="ru-RU" dirty="0"/>
              <a:t>, и любая деформация вызывает разрушение ковалентных связей. </a:t>
            </a:r>
            <a:endParaRPr lang="ru-RU" dirty="0" smtClean="0"/>
          </a:p>
          <a:p>
            <a:r>
              <a:rPr lang="ru-RU" dirty="0" smtClean="0"/>
              <a:t>Большинство неметаллов не имеет металлического блеска.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773363"/>
            <a:ext cx="46926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8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360363"/>
            <a:endParaRPr lang="ru-RU" sz="2800" dirty="0" smtClean="0">
              <a:latin typeface="LiteraturnayaC"/>
            </a:endParaRPr>
          </a:p>
          <a:p>
            <a:pPr marL="360363" indent="360363"/>
            <a:r>
              <a:rPr lang="ru-RU" sz="2800" dirty="0" smtClean="0">
                <a:latin typeface="LiteraturnayaC"/>
              </a:rPr>
              <a:t>Простые </a:t>
            </a:r>
            <a:r>
              <a:rPr lang="ru-RU" sz="2800" dirty="0">
                <a:latin typeface="LiteraturnayaC"/>
              </a:rPr>
              <a:t>вещества-неметаллы существенно различаются между собой по </a:t>
            </a:r>
            <a:r>
              <a:rPr lang="ru-RU" sz="2800" i="1" dirty="0" smtClean="0">
                <a:latin typeface="LiteraturnayaC-Italic"/>
              </a:rPr>
              <a:t>химической </a:t>
            </a:r>
            <a:r>
              <a:rPr lang="ru-RU" sz="2800" i="1" dirty="0">
                <a:latin typeface="LiteraturnayaC-Italic"/>
              </a:rPr>
              <a:t>активности. </a:t>
            </a:r>
            <a:r>
              <a:rPr lang="ru-RU" sz="2800" dirty="0" smtClean="0">
                <a:latin typeface="LiteraturnayaC"/>
              </a:rPr>
              <a:t>Так</a:t>
            </a:r>
            <a:r>
              <a:rPr lang="ru-RU" sz="2800" dirty="0">
                <a:latin typeface="LiteraturnayaC"/>
              </a:rPr>
              <a:t>, гелий </a:t>
            </a:r>
            <a:r>
              <a:rPr lang="ru-RU" sz="2800" dirty="0" err="1">
                <a:latin typeface="LiteraturnayaC"/>
              </a:rPr>
              <a:t>He</a:t>
            </a:r>
            <a:r>
              <a:rPr lang="ru-RU" sz="2800" dirty="0">
                <a:latin typeface="LiteraturnayaC"/>
              </a:rPr>
              <a:t> и неон </a:t>
            </a:r>
            <a:r>
              <a:rPr lang="ru-RU" sz="2800" dirty="0" err="1">
                <a:latin typeface="LiteraturnayaC"/>
              </a:rPr>
              <a:t>Ne</a:t>
            </a:r>
            <a:r>
              <a:rPr lang="ru-RU" sz="2800" dirty="0">
                <a:latin typeface="LiteraturnayaC"/>
              </a:rPr>
              <a:t> — инертные вещества.</a:t>
            </a:r>
          </a:p>
          <a:p>
            <a:pPr marL="360363" indent="360363"/>
            <a:r>
              <a:rPr lang="ru-RU" sz="2800" dirty="0">
                <a:latin typeface="LiteraturnayaC"/>
              </a:rPr>
              <a:t>Наиболее химически активными неметаллами являются галогены и </a:t>
            </a:r>
            <a:r>
              <a:rPr lang="ru-RU" sz="2800" dirty="0" smtClean="0">
                <a:latin typeface="LiteraturnayaC"/>
              </a:rPr>
              <a:t>кислород</a:t>
            </a:r>
            <a:r>
              <a:rPr lang="ru-RU" sz="2800" dirty="0">
                <a:latin typeface="LiteraturnayaC"/>
              </a:rPr>
              <a:t>. Сера, углерод и кремний вступают в химические реакции, как </a:t>
            </a:r>
            <a:r>
              <a:rPr lang="ru-RU" sz="2800" dirty="0" smtClean="0">
                <a:latin typeface="LiteraturnayaC"/>
              </a:rPr>
              <a:t>правило, только </a:t>
            </a:r>
            <a:r>
              <a:rPr lang="ru-RU" sz="2800" dirty="0">
                <a:latin typeface="LiteraturnayaC"/>
              </a:rPr>
              <a:t>при повышенных температурах.</a:t>
            </a:r>
          </a:p>
          <a:p>
            <a:pPr marL="360363" indent="360363"/>
            <a:r>
              <a:rPr lang="ru-RU" sz="2800" dirty="0">
                <a:latin typeface="LiteraturnayaC"/>
              </a:rPr>
              <a:t>В химических реакциях неметаллы, кроме фтора, могут проявлять как </a:t>
            </a:r>
            <a:r>
              <a:rPr lang="ru-RU" sz="2800" dirty="0" smtClean="0">
                <a:latin typeface="LiteraturnayaC"/>
              </a:rPr>
              <a:t>окислительные</a:t>
            </a:r>
            <a:r>
              <a:rPr lang="ru-RU" sz="2800" dirty="0">
                <a:latin typeface="LiteraturnayaC"/>
              </a:rPr>
              <a:t>, так и восстановительные свойства.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31230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59" y="980728"/>
            <a:ext cx="848337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807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435280" cy="778098"/>
          </a:xfrm>
        </p:spPr>
        <p:txBody>
          <a:bodyPr>
            <a:normAutofit fontScale="90000"/>
          </a:bodyPr>
          <a:lstStyle/>
          <a:p>
            <a:r>
              <a:rPr lang="ru-RU" b="1" smtClean="0"/>
              <a:t>Химические свойства неметаллов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Окислительные свойства простых веществ-неметаллов</a:t>
            </a:r>
            <a:endParaRPr lang="ru-RU" dirty="0">
              <a:solidFill>
                <a:srgbClr val="FF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1. Окислительные свойства неметаллов проявляются при их взаимодействии с металлами: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2Na + S = Na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S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3 Mg + N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 = Mg</a:t>
            </a:r>
            <a:r>
              <a:rPr lang="en-US" sz="1100" dirty="0">
                <a:latin typeface="Times New Roman"/>
                <a:ea typeface="Times New Roman"/>
              </a:rPr>
              <a:t>3</a:t>
            </a:r>
            <a:r>
              <a:rPr lang="en-US" dirty="0">
                <a:latin typeface="Times New Roman"/>
                <a:ea typeface="Times New Roman"/>
              </a:rPr>
              <a:t>N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Fe + S = </a:t>
            </a:r>
            <a:r>
              <a:rPr lang="en-US" dirty="0" err="1">
                <a:latin typeface="Times New Roman"/>
                <a:ea typeface="Times New Roman"/>
              </a:rPr>
              <a:t>FeS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2Fe + 3Cl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 = 2FeCl</a:t>
            </a:r>
            <a:r>
              <a:rPr lang="en-US" sz="1100" dirty="0">
                <a:latin typeface="Times New Roman"/>
                <a:ea typeface="Times New Roman"/>
              </a:rPr>
              <a:t>3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2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2. Большинство неметаллов проявляют окислительные свойства при взаимодействии с водородом. В результате образуются летучие водородные соединения</a:t>
            </a:r>
            <a:r>
              <a:rPr lang="ru-RU" dirty="0" smtClean="0">
                <a:latin typeface="Times New Roman"/>
                <a:ea typeface="Times New Roman"/>
              </a:rPr>
              <a:t>: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H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 + S = H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S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H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 + Cl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 = </a:t>
            </a:r>
            <a:r>
              <a:rPr lang="en-US" dirty="0" smtClean="0">
                <a:latin typeface="Times New Roman"/>
                <a:ea typeface="Times New Roman"/>
              </a:rPr>
              <a:t>2HCl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3H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 + N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 ↔ 2NH</a:t>
            </a:r>
            <a:r>
              <a:rPr lang="en-US" sz="1100" dirty="0">
                <a:latin typeface="Times New Roman"/>
                <a:ea typeface="Times New Roman"/>
              </a:rPr>
              <a:t>3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3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Положение элементов неметаллов в </a:t>
            </a:r>
            <a:r>
              <a:rPr lang="ru-RU" sz="2400" b="1" dirty="0" smtClean="0">
                <a:solidFill>
                  <a:srgbClr val="FF0000"/>
                </a:solidFill>
              </a:rPr>
              <a:t>Периодической системе химических элементов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7931224" cy="4989168"/>
          </a:xfrm>
        </p:spPr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Все элементы неметаллы (кроме водорода) занимают в П.С. верхний правый угол, образуя треугольник, вершиной которого является фтор, а основанием диагональ бор-астат.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633670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е данные 3"/>
              <p14:cNvContentPartPr/>
              <p14:nvPr/>
            </p14:nvContentPartPr>
            <p14:xfrm>
              <a:off x="2997360" y="3848040"/>
              <a:ext cx="3569040" cy="246420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8000" y="3838680"/>
                <a:ext cx="3587760" cy="248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59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3. Любой неметалл выступает в роли окислителя в реакциях с теми неметаллами, которые имеют более низкое значение </a:t>
            </a:r>
            <a:r>
              <a:rPr lang="ru-RU" sz="2800" dirty="0" err="1">
                <a:latin typeface="Times New Roman"/>
                <a:ea typeface="Times New Roman"/>
              </a:rPr>
              <a:t>электроотрицательности</a:t>
            </a:r>
            <a:r>
              <a:rPr lang="ru-RU" sz="2800" dirty="0">
                <a:latin typeface="Times New Roman"/>
                <a:ea typeface="Times New Roman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/>
                <a:ea typeface="Times New Roman"/>
              </a:rPr>
              <a:t>2P + 5S = P2S5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err="1">
                <a:latin typeface="Times New Roman"/>
                <a:ea typeface="Times New Roman"/>
              </a:rPr>
              <a:t>Электроотрицательность</a:t>
            </a:r>
            <a:r>
              <a:rPr lang="ru-RU" sz="2800" dirty="0">
                <a:latin typeface="Times New Roman"/>
                <a:ea typeface="Times New Roman"/>
              </a:rPr>
              <a:t> серы больше, чем у фосфора, поэтому она здесь проявляет окислительные свойства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63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S + 3F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 = SF</a:t>
            </a:r>
            <a:r>
              <a:rPr lang="en-US" sz="1100" dirty="0">
                <a:latin typeface="Times New Roman"/>
                <a:ea typeface="Times New Roman"/>
              </a:rPr>
              <a:t>6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H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 + F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 = 2HF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Si + 2F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 = SiF</a:t>
            </a:r>
            <a:r>
              <a:rPr lang="en-US" sz="1100" dirty="0">
                <a:latin typeface="Times New Roman"/>
                <a:ea typeface="Times New Roman"/>
              </a:rPr>
              <a:t>4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</a:rPr>
              <a:t>Электроотрицательность</a:t>
            </a:r>
            <a:r>
              <a:rPr lang="ru-RU" dirty="0">
                <a:latin typeface="Times New Roman"/>
                <a:ea typeface="Times New Roman"/>
              </a:rPr>
              <a:t> фтора больше, чем у всех остальных химических элементов, поэтому он проявляет свойства окислителя.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Фтор – самый сильный окислитель из неметаллов, проявляет в реакциях только окислительные свойства.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3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4. Окислительные свойства неметаллы проявляют и в реакциях с некоторыми сложными веществами:</a:t>
            </a: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Times New Roman"/>
              </a:rPr>
              <a:t>CH</a:t>
            </a:r>
            <a:r>
              <a:rPr lang="ru-RU" sz="2000" dirty="0" smtClean="0">
                <a:latin typeface="Times New Roman"/>
                <a:ea typeface="Times New Roman"/>
              </a:rPr>
              <a:t>4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+2</a:t>
            </a:r>
            <a:r>
              <a:rPr lang="en-US" sz="2800" dirty="0">
                <a:latin typeface="Times New Roman"/>
                <a:ea typeface="Times New Roman"/>
              </a:rPr>
              <a:t>O</a:t>
            </a:r>
            <a:r>
              <a:rPr lang="ru-RU" sz="2000" dirty="0">
                <a:latin typeface="Times New Roman"/>
                <a:ea typeface="Times New Roman"/>
              </a:rPr>
              <a:t>2</a:t>
            </a:r>
            <a:r>
              <a:rPr lang="ru-RU" sz="2800" dirty="0">
                <a:latin typeface="Times New Roman"/>
                <a:ea typeface="Times New Roman"/>
              </a:rPr>
              <a:t> → </a:t>
            </a:r>
            <a:r>
              <a:rPr lang="en-US" sz="2800" dirty="0">
                <a:latin typeface="Times New Roman"/>
                <a:ea typeface="Times New Roman"/>
              </a:rPr>
              <a:t>CO</a:t>
            </a:r>
            <a:r>
              <a:rPr lang="ru-RU" sz="2000" dirty="0">
                <a:latin typeface="Times New Roman"/>
                <a:ea typeface="Times New Roman"/>
              </a:rPr>
              <a:t>2</a:t>
            </a:r>
            <a:r>
              <a:rPr lang="ru-RU" sz="2800" dirty="0">
                <a:latin typeface="Times New Roman"/>
                <a:ea typeface="Times New Roman"/>
              </a:rPr>
              <a:t> +2</a:t>
            </a:r>
            <a:r>
              <a:rPr lang="en-US" sz="2800" dirty="0">
                <a:latin typeface="Times New Roman"/>
                <a:ea typeface="Times New Roman"/>
              </a:rPr>
              <a:t>H</a:t>
            </a:r>
            <a:r>
              <a:rPr lang="ru-RU" sz="2000" dirty="0">
                <a:latin typeface="Times New Roman"/>
                <a:ea typeface="Times New Roman"/>
              </a:rPr>
              <a:t>2</a:t>
            </a:r>
            <a:r>
              <a:rPr lang="en-US" sz="2800" dirty="0">
                <a:latin typeface="Times New Roman"/>
                <a:ea typeface="Times New Roman"/>
              </a:rPr>
              <a:t>O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(кислород – окислитель)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Не только кислород, но и другие неметаллы также могут быть окислителями в реакциях со сложными веществами – неорганическими и органическими:</a:t>
            </a: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/>
                <a:ea typeface="Times New Roman"/>
              </a:rPr>
              <a:t>2FeCl</a:t>
            </a:r>
            <a:r>
              <a:rPr lang="en-US" sz="2000" dirty="0">
                <a:latin typeface="Times New Roman"/>
                <a:ea typeface="Times New Roman"/>
              </a:rPr>
              <a:t>2</a:t>
            </a:r>
            <a:r>
              <a:rPr lang="en-US" sz="2800" dirty="0">
                <a:latin typeface="Times New Roman"/>
                <a:ea typeface="Times New Roman"/>
              </a:rPr>
              <a:t> + Cl</a:t>
            </a:r>
            <a:r>
              <a:rPr lang="en-US" sz="2000" dirty="0">
                <a:latin typeface="Times New Roman"/>
                <a:ea typeface="Times New Roman"/>
              </a:rPr>
              <a:t>2</a:t>
            </a:r>
            <a:r>
              <a:rPr lang="en-US" sz="2800" dirty="0">
                <a:latin typeface="Times New Roman"/>
                <a:ea typeface="Times New Roman"/>
              </a:rPr>
              <a:t> = 2FeCl</a:t>
            </a:r>
            <a:r>
              <a:rPr lang="en-US" sz="2000" dirty="0">
                <a:latin typeface="Times New Roman"/>
                <a:ea typeface="Times New Roman"/>
              </a:rPr>
              <a:t>3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70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931224" cy="6069288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Восстановительные свойства простых веществ-неметаллов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1. По отношению к фтору все неметаллы проявляют восстановительные свойства.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2. Неметаллы, кроме фтора, служат восстановителями при взаимодействии с кислородом: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S + O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 → SO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N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 + O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 ↔ 2NO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4P + 5O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 → 2P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O</a:t>
            </a:r>
            <a:r>
              <a:rPr lang="en-US" sz="1100" dirty="0">
                <a:latin typeface="Times New Roman"/>
                <a:ea typeface="Times New Roman"/>
              </a:rPr>
              <a:t>5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C +O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 → CO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В результате реакций образуются оксиды неметаллов.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9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3. Многие неметаллы могут выступать в роли восстановителя в реакциях со сложными веществами – окислителями: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H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 + </a:t>
            </a:r>
            <a:r>
              <a:rPr lang="en-US" dirty="0" err="1">
                <a:latin typeface="Times New Roman"/>
                <a:ea typeface="Times New Roman"/>
              </a:rPr>
              <a:t>CuO</a:t>
            </a:r>
            <a:r>
              <a:rPr lang="en-US" dirty="0">
                <a:latin typeface="Times New Roman"/>
                <a:ea typeface="Times New Roman"/>
              </a:rPr>
              <a:t> → Cu + H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O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6P + 5KClO</a:t>
            </a:r>
            <a:r>
              <a:rPr lang="en-US" sz="1100" dirty="0">
                <a:latin typeface="Times New Roman"/>
                <a:ea typeface="Times New Roman"/>
              </a:rPr>
              <a:t>3</a:t>
            </a:r>
            <a:r>
              <a:rPr lang="en-US" dirty="0">
                <a:latin typeface="Times New Roman"/>
                <a:ea typeface="Times New Roman"/>
              </a:rPr>
              <a:t> → 5KCl + 3P</a:t>
            </a:r>
            <a:r>
              <a:rPr lang="en-US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O</a:t>
            </a:r>
            <a:r>
              <a:rPr lang="en-US" sz="1100" dirty="0">
                <a:latin typeface="Times New Roman"/>
                <a:ea typeface="Times New Roman"/>
              </a:rPr>
              <a:t>5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(фосфор – восстановитель)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C</a:t>
            </a:r>
            <a:r>
              <a:rPr lang="ru-RU" dirty="0">
                <a:latin typeface="Times New Roman"/>
                <a:ea typeface="Times New Roman"/>
              </a:rPr>
              <a:t> + 4</a:t>
            </a:r>
            <a:r>
              <a:rPr lang="en-US" dirty="0">
                <a:latin typeface="Times New Roman"/>
                <a:ea typeface="Times New Roman"/>
              </a:rPr>
              <a:t>HNO</a:t>
            </a:r>
            <a:r>
              <a:rPr lang="ru-RU" sz="1100" dirty="0">
                <a:latin typeface="Times New Roman"/>
                <a:ea typeface="Times New Roman"/>
              </a:rPr>
              <a:t>3</a:t>
            </a:r>
            <a:r>
              <a:rPr lang="ru-RU" dirty="0">
                <a:latin typeface="Times New Roman"/>
                <a:ea typeface="Times New Roman"/>
              </a:rPr>
              <a:t> → </a:t>
            </a:r>
            <a:r>
              <a:rPr lang="en-US" dirty="0">
                <a:latin typeface="Times New Roman"/>
                <a:ea typeface="Times New Roman"/>
              </a:rPr>
              <a:t>CO</a:t>
            </a:r>
            <a:r>
              <a:rPr lang="ru-RU" sz="1100" dirty="0">
                <a:latin typeface="Times New Roman"/>
                <a:ea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</a:rPr>
              <a:t> + 4</a:t>
            </a:r>
            <a:r>
              <a:rPr lang="en-US" dirty="0">
                <a:latin typeface="Times New Roman"/>
                <a:ea typeface="Times New Roman"/>
              </a:rPr>
              <a:t>NO</a:t>
            </a:r>
            <a:r>
              <a:rPr lang="ru-RU" sz="1100" dirty="0">
                <a:latin typeface="Times New Roman"/>
                <a:ea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</a:rPr>
              <a:t> + 2</a:t>
            </a:r>
            <a:r>
              <a:rPr lang="en-US" dirty="0">
                <a:latin typeface="Times New Roman"/>
                <a:ea typeface="Times New Roman"/>
              </a:rPr>
              <a:t>H</a:t>
            </a:r>
            <a:r>
              <a:rPr lang="ru-RU" sz="11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O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(кислота – окислитель)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9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30652" r="24074" b="16554"/>
          <a:stretch/>
        </p:blipFill>
        <p:spPr bwMode="auto">
          <a:xfrm>
            <a:off x="251521" y="659620"/>
            <a:ext cx="8892480" cy="514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11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9" t="29813" r="25000" b="10862"/>
          <a:stretch/>
        </p:blipFill>
        <p:spPr bwMode="auto">
          <a:xfrm>
            <a:off x="611560" y="980728"/>
            <a:ext cx="764102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747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9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3" y="476672"/>
            <a:ext cx="8424935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6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630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2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859216" cy="6069288"/>
          </a:xfrm>
        </p:spPr>
        <p:txBody>
          <a:bodyPr/>
          <a:lstStyle/>
          <a:p>
            <a:r>
              <a:rPr lang="ru-RU" dirty="0"/>
              <a:t>Водород в П.С. имеет двойственное положение, находится в первой и седьмой группах главных подгруппах.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2952328" cy="328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9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99" b="3221"/>
          <a:stretch/>
        </p:blipFill>
        <p:spPr bwMode="auto">
          <a:xfrm>
            <a:off x="251520" y="332656"/>
            <a:ext cx="8568952" cy="640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9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141296"/>
          </a:xfrm>
        </p:spPr>
        <p:txBody>
          <a:bodyPr/>
          <a:lstStyle/>
          <a:p>
            <a:pPr algn="ctr"/>
            <a:r>
              <a:rPr lang="ru-RU" b="1" dirty="0"/>
              <a:t>Сравнительная характеристика металлов и </a:t>
            </a:r>
            <a:r>
              <a:rPr lang="ru-RU" b="1" dirty="0" smtClean="0"/>
              <a:t>неметаллов</a:t>
            </a: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805191"/>
              </p:ext>
            </p:extLst>
          </p:nvPr>
        </p:nvGraphicFramePr>
        <p:xfrm>
          <a:off x="323530" y="1340768"/>
          <a:ext cx="8424934" cy="51678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08018"/>
                <a:gridCol w="2808018"/>
                <a:gridCol w="2808898"/>
              </a:tblGrid>
              <a:tr h="240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Признаки сравнения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Металлы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Неметаллы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0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 Положение в П.С.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 диагональю бор –астат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Над диагональю бор –астат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00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 Строение атома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Большой атомный радиус, число электронов на последнем слое – от 1до3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Маленький атомный радиус, число электронов на последнем слое – от 4 до 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8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 Физические свойства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Электропроводность, теплопроводность, блеск, ковкость, пластичность, по агрегатному состоянию, в основном, твёрдые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Диэлектрики, не имеют металлического блеска, хрупкие, по агрегатному состоянию – газы, жидкости и летучие твёрдые вещества.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0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 Кристаллические решётки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Металлическая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Молекулярная, атомная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60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5. Химические свойства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основном восстановители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Проявляют окислительные и восстановительные свойства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3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349208"/>
          </a:xfrm>
        </p:spPr>
        <p:txBody>
          <a:bodyPr>
            <a:normAutofit/>
          </a:bodyPr>
          <a:lstStyle/>
          <a:p>
            <a:r>
              <a:rPr lang="ru-RU" dirty="0"/>
              <a:t>1. Г</a:t>
            </a:r>
            <a:r>
              <a:rPr lang="ru-RU" dirty="0" smtClean="0"/>
              <a:t>абриелян</a:t>
            </a:r>
            <a:r>
              <a:rPr lang="ru-RU" dirty="0"/>
              <a:t>, О.С. Химия 11 класс. Базовый уровень [Текст]: учеб. для </a:t>
            </a:r>
            <a:r>
              <a:rPr lang="ru-RU" dirty="0" err="1"/>
              <a:t>общеобразоват</a:t>
            </a:r>
            <a:r>
              <a:rPr lang="ru-RU" dirty="0"/>
              <a:t>. учреждений / О.С. Габриелян; </a:t>
            </a:r>
            <a:r>
              <a:rPr lang="ru-RU" dirty="0" smtClean="0"/>
              <a:t>Москва: </a:t>
            </a:r>
            <a:r>
              <a:rPr lang="ru-RU" dirty="0"/>
              <a:t>Дрофа, </a:t>
            </a:r>
            <a:r>
              <a:rPr lang="ru-RU" dirty="0" smtClean="0"/>
              <a:t>2017. –191 </a:t>
            </a:r>
            <a:r>
              <a:rPr lang="ru-RU" dirty="0"/>
              <a:t>с.</a:t>
            </a:r>
          </a:p>
          <a:p>
            <a:r>
              <a:rPr lang="ru-RU" dirty="0" smtClean="0"/>
              <a:t>2. </a:t>
            </a:r>
            <a:r>
              <a:rPr lang="ru-RU" dirty="0"/>
              <a:t>Ерохин, Ю.М. Химия [Текст]: учеб. для сред. проф. учеб. заведений / Ю.М. Ерохин; под ред. </a:t>
            </a:r>
            <a:r>
              <a:rPr lang="ru-RU" dirty="0" err="1"/>
              <a:t>В.Н.Николаева</a:t>
            </a:r>
            <a:r>
              <a:rPr lang="ru-RU" dirty="0"/>
              <a:t>. – 8-е изд., стер. – М.: Издательский центр «Академия», 2007. – 384 с.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7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003232" cy="6141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6489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Особенности строения атомов </a:t>
            </a:r>
            <a:r>
              <a:rPr lang="ru-RU" sz="2400" b="1" dirty="0" smtClean="0">
                <a:solidFill>
                  <a:srgbClr val="FF0000"/>
                </a:solidFill>
              </a:rPr>
              <a:t>неметаллов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Неметаллы</a:t>
            </a:r>
            <a:r>
              <a:rPr lang="ru-RU" dirty="0"/>
              <a:t> – это химические элементы, для атомов которых характерна способность принимать электроны до завершения внешнего слоя благодаря наличию, как правило на внешнем слое четырёх и более электронов и малому радиусу атомов по </a:t>
            </a:r>
            <a:r>
              <a:rPr lang="ru-RU" dirty="0" smtClean="0"/>
              <a:t>сравнению </a:t>
            </a:r>
            <a:r>
              <a:rPr lang="ru-RU" dirty="0"/>
              <a:t>с атомами </a:t>
            </a:r>
            <a:r>
              <a:rPr lang="ru-RU" dirty="0" smtClean="0"/>
              <a:t>металлов.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676875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0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r>
              <a:rPr lang="ru-RU" dirty="0"/>
              <a:t>Из определения неметаллов следует, что для их атомов характерны высокие значения </a:t>
            </a:r>
            <a:r>
              <a:rPr lang="ru-RU" dirty="0" err="1"/>
              <a:t>электроотрицательности</a:t>
            </a:r>
            <a:r>
              <a:rPr lang="ru-RU" dirty="0"/>
              <a:t>. Она изменяется в пределах от 2 до 4. </a:t>
            </a:r>
            <a:endParaRPr lang="ru-RU" dirty="0" smtClean="0"/>
          </a:p>
          <a:p>
            <a:r>
              <a:rPr lang="ru-RU" dirty="0" smtClean="0"/>
              <a:t>Неметаллы </a:t>
            </a:r>
            <a:r>
              <a:rPr lang="ru-RU" dirty="0"/>
              <a:t>– это элементы главных подгрупп, преимущественно р- элементы, исключение составляет водород – s-элемент.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9" b="16918"/>
          <a:stretch/>
        </p:blipFill>
        <p:spPr bwMode="auto">
          <a:xfrm>
            <a:off x="1115616" y="3127679"/>
            <a:ext cx="6024923" cy="308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5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075240" cy="6213304"/>
          </a:xfrm>
        </p:spPr>
        <p:txBody>
          <a:bodyPr/>
          <a:lstStyle/>
          <a:p>
            <a:r>
              <a:rPr lang="ru-RU" dirty="0"/>
              <a:t>У атомов неметаллов преобладают окислительные свойства, то есть способность присоединять электроны. Эту закономерность характеризует значение  </a:t>
            </a:r>
            <a:r>
              <a:rPr lang="ru-RU" dirty="0" err="1"/>
              <a:t>электроотрицательности</a:t>
            </a:r>
            <a:r>
              <a:rPr lang="ru-RU" dirty="0"/>
              <a:t>, которая закономерно изменяется в периодах и группах: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99803"/>
              </p:ext>
            </p:extLst>
          </p:nvPr>
        </p:nvGraphicFramePr>
        <p:xfrm>
          <a:off x="539553" y="2348879"/>
          <a:ext cx="7920880" cy="41044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60027"/>
                <a:gridCol w="3960853"/>
              </a:tblGrid>
              <a:tr h="373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В периоде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В главной подгруппе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3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заряд ядра увеличивается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заряд ядра увеличивается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3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радиус атома уменьшается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радиус атома увеличивается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462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число электронов на внешнем слое увеличивается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число электронов на внешнем слое не меняется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462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</a:t>
                      </a:r>
                      <a:r>
                        <a:rPr lang="ru-RU" sz="1600" dirty="0" err="1" smtClean="0">
                          <a:effectLst/>
                        </a:rPr>
                        <a:t>электроотрицательность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увеличивается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</a:t>
                      </a:r>
                      <a:r>
                        <a:rPr lang="ru-RU" sz="1600" dirty="0" err="1" smtClean="0">
                          <a:effectLst/>
                        </a:rPr>
                        <a:t>электроотрицательность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уменьшается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462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-окислительные </a:t>
                      </a:r>
                      <a:r>
                        <a:rPr lang="ru-RU" sz="1600" dirty="0">
                          <a:effectLst/>
                        </a:rPr>
                        <a:t>свойства усиливаются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-окислительные </a:t>
                      </a:r>
                      <a:r>
                        <a:rPr lang="ru-RU" sz="1600" dirty="0">
                          <a:effectLst/>
                        </a:rPr>
                        <a:t>свойства ослабевают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462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-неметаллические </a:t>
                      </a:r>
                      <a:r>
                        <a:rPr lang="ru-RU" sz="1600" dirty="0">
                          <a:effectLst/>
                        </a:rPr>
                        <a:t>свойства усиливаются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-неметаллические </a:t>
                      </a:r>
                      <a:r>
                        <a:rPr lang="ru-RU" sz="1600" dirty="0">
                          <a:effectLst/>
                        </a:rPr>
                        <a:t>свойства ослабевают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997280"/>
          </a:xfrm>
        </p:spPr>
        <p:txBody>
          <a:bodyPr/>
          <a:lstStyle/>
          <a:p>
            <a:r>
              <a:rPr lang="ru-RU" dirty="0"/>
              <a:t>Фтор – самый сильный окислитель, он не проявляет </a:t>
            </a:r>
            <a:r>
              <a:rPr lang="ru-RU" dirty="0" smtClean="0"/>
              <a:t>восстановительного </a:t>
            </a:r>
            <a:r>
              <a:rPr lang="ru-RU" dirty="0"/>
              <a:t>свойства.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2376264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5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Особенности строения простых </a:t>
            </a:r>
            <a:r>
              <a:rPr lang="ru-RU" sz="2800" b="1" dirty="0" smtClean="0"/>
              <a:t>веществ-неметаллов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7467600" cy="4917160"/>
          </a:xfrm>
        </p:spPr>
        <p:txBody>
          <a:bodyPr/>
          <a:lstStyle/>
          <a:p>
            <a:r>
              <a:rPr lang="ru-RU" dirty="0"/>
              <a:t> В простых веществах атомы неметаллов связаны ковалентной неполярной связью.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этом образуются одинарные (например, в молекуле водорода), двойные (в молекулах серы), тройные (в молекуле азота) ковалентные связи.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8"/>
            <a:ext cx="5544616" cy="214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1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248</TotalTime>
  <Words>983</Words>
  <Application>Microsoft Office PowerPoint</Application>
  <PresentationFormat>Экран (4:3)</PresentationFormat>
  <Paragraphs>125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Ясность</vt:lpstr>
      <vt:lpstr>Презентация PowerPoint</vt:lpstr>
      <vt:lpstr>Положение элементов неметаллов в Периодической системе химических элементов</vt:lpstr>
      <vt:lpstr>Презентация PowerPoint</vt:lpstr>
      <vt:lpstr>Презентация PowerPoint</vt:lpstr>
      <vt:lpstr>Особенности строения атомов неметаллов</vt:lpstr>
      <vt:lpstr>Презентация PowerPoint</vt:lpstr>
      <vt:lpstr>Презентация PowerPoint</vt:lpstr>
      <vt:lpstr>Презентация PowerPoint</vt:lpstr>
      <vt:lpstr>Особенности строения простых веществ-неметаллов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Физические свойства неметаллических простых веществ</vt:lpstr>
      <vt:lpstr>Презентация PowerPoint</vt:lpstr>
      <vt:lpstr>Презентация PowerPoint</vt:lpstr>
      <vt:lpstr>Химические свойства неметаллов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Гапоу нсо  «Барабинский медицинский колледж</dc:title>
  <dc:creator>Админ</dc:creator>
  <cp:lastModifiedBy>Лиля</cp:lastModifiedBy>
  <cp:revision>17</cp:revision>
  <dcterms:created xsi:type="dcterms:W3CDTF">2016-12-15T11:23:10Z</dcterms:created>
  <dcterms:modified xsi:type="dcterms:W3CDTF">2020-05-28T10:36:57Z</dcterms:modified>
</cp:coreProperties>
</file>